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7F552-522D-413F-A1C0-CA55353D123C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A0C78-16F7-491D-B0E8-A4C30DF9BB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529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A6DF9-4182-44A5-A915-7A860B07F9A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408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010A3-B558-47A5-9585-691E03FA9A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05D37B-628E-40F8-B333-6AB77CC5B6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9BB77-C7AF-448C-885D-F333CDEB7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5A78-1C7C-4CA2-843B-0320957DC6BD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47B04-EE1B-468D-8FD3-7F8D2B438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D62B3-8995-4E72-B9A9-91EB42CF5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5DF6-B908-48D1-B9AE-59E0E271D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79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C37F-1795-4C04-A03F-736ABD476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ABE63A-B884-49F7-9D88-A59D0FACB2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886B3-E17B-4CFB-A28D-B79828AA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5A78-1C7C-4CA2-843B-0320957DC6BD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91BAF-41AF-43CB-9CE3-B6CDEDA91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23E43-BC56-479A-A3D1-441265837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5DF6-B908-48D1-B9AE-59E0E271D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410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5F77FE-5C7E-49FC-AA11-69FCB62996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61E06C-4121-4601-9771-76050C061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A8202-19FB-402C-8C45-620610952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5A78-1C7C-4CA2-843B-0320957DC6BD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7B3A7-C919-4014-B072-ED27FE1A7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9D4C3-4702-484D-A465-172A18665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5DF6-B908-48D1-B9AE-59E0E271D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76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93573-F2AD-47A7-965C-E30E4C838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A7B3D-689F-4FF8-91E2-B79F08D05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1256F-B790-47FA-B556-8E09555C6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5A78-1C7C-4CA2-843B-0320957DC6BD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6D559-078D-405F-B0D5-DFD3AB7B4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B3EED-AA83-4B98-BD74-DB4B10309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5DF6-B908-48D1-B9AE-59E0E271D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907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C9BB5-3854-4272-A33E-9D20D7FBB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25C58-956E-42CA-BFE7-4B862C502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DF065-B6DD-4C46-B1EB-D6626A273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5A78-1C7C-4CA2-843B-0320957DC6BD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B9F08-5BB4-4179-800E-43AEDB49B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11BE0-99DE-42C6-94DE-76F59C119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5DF6-B908-48D1-B9AE-59E0E271D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409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F634F-87AB-496B-BDE6-FB1FB5446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D5F8E-56B6-4147-96C4-F121067A6F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C031E-4EE9-48B6-A922-A0B3D52F6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794604-BD33-4C99-A0BB-D41031AA4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5A78-1C7C-4CA2-843B-0320957DC6BD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02602-5C63-45B2-8907-6EE27BA4E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18506A-7B01-4E98-9FD1-FFFC3223B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5DF6-B908-48D1-B9AE-59E0E271D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8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0B5D1-8AD0-48DE-9A51-FD74C0A5B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4AF5F3-A329-410F-80A4-B158C5BC8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461FE2-AAA0-427A-92D1-0CBB3DCCC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84BBFF-50EF-4CFF-8157-DF1D94F620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95CD91-FFA8-4141-A33A-C874F7AB9B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84395A-F8E7-4E25-9B0A-6FD364F38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5A78-1C7C-4CA2-843B-0320957DC6BD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D3F588-887B-4E2A-8B89-25A584DE6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0BC102-BC83-4F1F-A38E-E7ED10ED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5DF6-B908-48D1-B9AE-59E0E271D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215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6F0A3-D933-41F9-A50C-65D5DF496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CC2919-1C77-4D29-9B80-5A0D0EBAD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5A78-1C7C-4CA2-843B-0320957DC6BD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390C4D-336B-462E-A228-08458C229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4BFAE1-92E5-4E92-B2DA-DCCE4BB2B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5DF6-B908-48D1-B9AE-59E0E271D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02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FDAF49-B750-48B0-901B-CB427CC0F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5A78-1C7C-4CA2-843B-0320957DC6BD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690DD8-2D0F-49F5-B1B8-96D6085B8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655986-8C42-4D7E-9591-0AEA368D3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5DF6-B908-48D1-B9AE-59E0E271D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156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0BD24-B258-4117-9CA4-113D550CB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D97CA-28FC-4578-836C-A9DCF7280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6D233-02E3-402A-BF18-98829857F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D369CB-B3CC-45D0-A16D-82FB6600B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5A78-1C7C-4CA2-843B-0320957DC6BD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34018-7753-471A-806D-CDF49DC4F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C020A0-2A92-4A2A-83F9-DCF1FEDAE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5DF6-B908-48D1-B9AE-59E0E271D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0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98FF2-2118-4E2F-867D-4EB6893AE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4A3900-DE3B-44EA-B1D8-C2622679D0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FB957-38DE-4479-9CFF-725965B50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66ED44-A1C4-4CBB-9983-89E382435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5A78-1C7C-4CA2-843B-0320957DC6BD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CCB850-70A4-4511-A995-918E7106F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671E89-68A2-4917-8861-3CF7EA9F3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5DF6-B908-48D1-B9AE-59E0E271D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08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C80EC0-15D3-426B-A042-7CCFB9BC8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84370-2366-4BDF-B5E2-C9382AE41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3ED74-02E2-4D20-B258-F3700122F5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95A78-1C7C-4CA2-843B-0320957DC6BD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3EC57-5BEC-45E2-B2C9-A687FE0421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A9618-6262-499A-BBC9-F0BF83F5BD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85DF6-B908-48D1-B9AE-59E0E271D5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0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8790D-E6F9-4AA8-81F6-3DF315541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890" y="365126"/>
            <a:ext cx="10496910" cy="377499"/>
          </a:xfrm>
        </p:spPr>
        <p:txBody>
          <a:bodyPr>
            <a:normAutofit/>
          </a:bodyPr>
          <a:lstStyle/>
          <a:p>
            <a:r>
              <a:rPr lang="en-GB" sz="1600" b="1" dirty="0"/>
              <a:t>			</a:t>
            </a:r>
            <a:r>
              <a:rPr lang="en-GB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COWPF ill health retirement process - </a:t>
            </a:r>
            <a:r>
              <a:rPr lang="en-GB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7A3B9-B297-4BBF-B5F2-3D94E7578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1576" y="-118202"/>
            <a:ext cx="10515600" cy="661107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sz="1000" dirty="0"/>
          </a:p>
          <a:p>
            <a:r>
              <a:rPr lang="en-GB" sz="1000" b="1" dirty="0"/>
              <a:t>Denotes option</a:t>
            </a:r>
          </a:p>
          <a:p>
            <a:endParaRPr lang="en-GB" sz="1000" b="1" dirty="0"/>
          </a:p>
          <a:p>
            <a:endParaRPr lang="en-GB" sz="1000" b="1" dirty="0"/>
          </a:p>
          <a:p>
            <a:endParaRPr lang="en-GB" sz="1000" b="1" dirty="0"/>
          </a:p>
          <a:p>
            <a:endParaRPr lang="en-GB" sz="1000" b="1" dirty="0"/>
          </a:p>
          <a:p>
            <a:endParaRPr lang="en-GB" sz="1000" b="1" dirty="0"/>
          </a:p>
          <a:p>
            <a:endParaRPr lang="en-GB" sz="1000" b="1" dirty="0"/>
          </a:p>
          <a:p>
            <a:endParaRPr lang="en-GB" sz="1000" b="1" dirty="0"/>
          </a:p>
          <a:p>
            <a:endParaRPr lang="en-GB" sz="1000" b="1" dirty="0"/>
          </a:p>
          <a:p>
            <a:pPr marL="0" indent="0">
              <a:buNone/>
            </a:pPr>
            <a:endParaRPr lang="en-GB" sz="1500" b="1" dirty="0"/>
          </a:p>
          <a:p>
            <a:pPr marL="0" indent="0">
              <a:buNone/>
            </a:pPr>
            <a:r>
              <a:rPr lang="en-GB" sz="1500" b="1" dirty="0"/>
              <a:t>*All attendees that can attend for part of panel hearing but are not decision makers</a:t>
            </a:r>
          </a:p>
          <a:p>
            <a:pPr marL="0" indent="0">
              <a:buNone/>
            </a:pPr>
            <a:endParaRPr lang="en-GB" sz="1500" b="1" dirty="0"/>
          </a:p>
          <a:p>
            <a:pPr marL="0" indent="0">
              <a:buNone/>
            </a:pPr>
            <a:endParaRPr lang="en-GB" sz="1500" b="1" dirty="0"/>
          </a:p>
          <a:p>
            <a:pPr marL="0" indent="0">
              <a:buNone/>
            </a:pPr>
            <a:endParaRPr lang="en-GB" sz="1500" b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15BBA12-304B-4C5B-8F3D-48480B45738F}"/>
              </a:ext>
            </a:extLst>
          </p:cNvPr>
          <p:cNvSpPr/>
          <p:nvPr/>
        </p:nvSpPr>
        <p:spPr>
          <a:xfrm>
            <a:off x="832002" y="1562818"/>
            <a:ext cx="1092679" cy="5006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Department manager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BFF5B07-27FE-422A-B67A-F8D1FA84B028}"/>
              </a:ext>
            </a:extLst>
          </p:cNvPr>
          <p:cNvSpPr/>
          <p:nvPr/>
        </p:nvSpPr>
        <p:spPr>
          <a:xfrm>
            <a:off x="820319" y="2374872"/>
            <a:ext cx="1092679" cy="494584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Occupational Health (OH)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113FFCB-02B5-4776-9BDB-A1F84382CC49}"/>
              </a:ext>
            </a:extLst>
          </p:cNvPr>
          <p:cNvSpPr/>
          <p:nvPr/>
        </p:nvSpPr>
        <p:spPr>
          <a:xfrm>
            <a:off x="832001" y="3098651"/>
            <a:ext cx="1092679" cy="695273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Independent Medical Advisor (IMA)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A21C596-6557-4A1B-9D7A-1138AFBD4754}"/>
              </a:ext>
            </a:extLst>
          </p:cNvPr>
          <p:cNvSpPr/>
          <p:nvPr/>
        </p:nvSpPr>
        <p:spPr>
          <a:xfrm>
            <a:off x="832001" y="897979"/>
            <a:ext cx="1092680" cy="3445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HR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1932981-7A25-4ED4-A192-846734F5AFFB}"/>
              </a:ext>
            </a:extLst>
          </p:cNvPr>
          <p:cNvSpPr/>
          <p:nvPr/>
        </p:nvSpPr>
        <p:spPr>
          <a:xfrm>
            <a:off x="856890" y="5283986"/>
            <a:ext cx="1092679" cy="88677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Pensions Team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C3F65F9-E0AA-48F2-B834-5DE8BC9EBAA8}"/>
              </a:ext>
            </a:extLst>
          </p:cNvPr>
          <p:cNvSpPr/>
          <p:nvPr/>
        </p:nvSpPr>
        <p:spPr>
          <a:xfrm>
            <a:off x="832001" y="3904618"/>
            <a:ext cx="1092679" cy="128848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All</a:t>
            </a:r>
            <a:r>
              <a:rPr lang="en-GB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(Panel -</a:t>
            </a:r>
            <a:r>
              <a:rPr lang="en-GB" sz="1100" b="1" dirty="0" err="1">
                <a:solidFill>
                  <a:schemeClr val="tx1"/>
                </a:solidFill>
              </a:rPr>
              <a:t>Pensions,HR</a:t>
            </a:r>
            <a:r>
              <a:rPr lang="en-GB" sz="1100" b="1" dirty="0">
                <a:solidFill>
                  <a:schemeClr val="tx1"/>
                </a:solidFill>
              </a:rPr>
              <a:t>, Line manager) IMA*,Union*,OHH *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4F95D98-1FDD-4F90-8530-8146CBDABAFE}"/>
              </a:ext>
            </a:extLst>
          </p:cNvPr>
          <p:cNvSpPr/>
          <p:nvPr/>
        </p:nvSpPr>
        <p:spPr>
          <a:xfrm>
            <a:off x="5979422" y="1604489"/>
            <a:ext cx="1816521" cy="4888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Discuss with member and </a:t>
            </a:r>
            <a:r>
              <a:rPr lang="en-GB" sz="1100" dirty="0"/>
              <a:t>HR ill health retirements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4E71F2C-33AB-4E70-B4C4-889946FF402D}"/>
              </a:ext>
            </a:extLst>
          </p:cNvPr>
          <p:cNvSpPr/>
          <p:nvPr/>
        </p:nvSpPr>
        <p:spPr>
          <a:xfrm>
            <a:off x="2344443" y="2368184"/>
            <a:ext cx="1299711" cy="488831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Occupational acknowledgement 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E794B9B-5C8C-4D46-B3AC-EF94785E002D}"/>
              </a:ext>
            </a:extLst>
          </p:cNvPr>
          <p:cNvSpPr/>
          <p:nvPr/>
        </p:nvSpPr>
        <p:spPr>
          <a:xfrm>
            <a:off x="2434580" y="1562819"/>
            <a:ext cx="1385978" cy="4888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Send email to OH to refer case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B1636B8-B85C-4DC3-A678-55D597B80426}"/>
              </a:ext>
            </a:extLst>
          </p:cNvPr>
          <p:cNvSpPr/>
          <p:nvPr/>
        </p:nvSpPr>
        <p:spPr>
          <a:xfrm>
            <a:off x="5977207" y="2374872"/>
            <a:ext cx="1818736" cy="56322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OH to contact member seeking consent to contact GP (if applicable)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BD36636-06DB-4948-B9FF-4454E94BC656}"/>
              </a:ext>
            </a:extLst>
          </p:cNvPr>
          <p:cNvSpPr/>
          <p:nvPr/>
        </p:nvSpPr>
        <p:spPr>
          <a:xfrm>
            <a:off x="8132286" y="2337608"/>
            <a:ext cx="1357223" cy="52516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GP reports chase after 4 weeks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D30CB4F-174D-4690-B78A-F677AD854D03}"/>
              </a:ext>
            </a:extLst>
          </p:cNvPr>
          <p:cNvSpPr/>
          <p:nvPr/>
        </p:nvSpPr>
        <p:spPr>
          <a:xfrm>
            <a:off x="9962431" y="2337608"/>
            <a:ext cx="1781088" cy="528963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Chase  member  after 6 weeks (in total)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72A7226-B1CF-47F5-A297-3198C53BEA4D}"/>
              </a:ext>
            </a:extLst>
          </p:cNvPr>
          <p:cNvSpPr/>
          <p:nvPr/>
        </p:nvSpPr>
        <p:spPr>
          <a:xfrm>
            <a:off x="9978418" y="3098650"/>
            <a:ext cx="1742537" cy="805968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Once report is received invite member for assessment and request the ill health certificate from WCC Pensions Team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A3052DE-11CD-4006-A25D-DD8B2248A750}"/>
              </a:ext>
            </a:extLst>
          </p:cNvPr>
          <p:cNvSpPr/>
          <p:nvPr/>
        </p:nvSpPr>
        <p:spPr>
          <a:xfrm>
            <a:off x="6149376" y="4145013"/>
            <a:ext cx="1385978" cy="572056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Decision made by ill health panel if ill health criteria met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61DEABB-B5DA-4E47-BEC2-538FED8D813D}"/>
              </a:ext>
            </a:extLst>
          </p:cNvPr>
          <p:cNvSpPr/>
          <p:nvPr/>
        </p:nvSpPr>
        <p:spPr>
          <a:xfrm>
            <a:off x="6015306" y="5193106"/>
            <a:ext cx="1742537" cy="107240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Inform member, administrator, dept manager of panel decision of ill pension team of panel outcome (within 5 days)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A363080-E892-4EB1-8584-00DB01D2295C}"/>
              </a:ext>
            </a:extLst>
          </p:cNvPr>
          <p:cNvSpPr/>
          <p:nvPr/>
        </p:nvSpPr>
        <p:spPr>
          <a:xfrm>
            <a:off x="4117076" y="2385461"/>
            <a:ext cx="1415964" cy="563222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Occupational Health OH) send consent form to member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0FF54D9-1DBE-4C9C-9292-8DE93920EE88}"/>
              </a:ext>
            </a:extLst>
          </p:cNvPr>
          <p:cNvSpPr/>
          <p:nvPr/>
        </p:nvSpPr>
        <p:spPr>
          <a:xfrm>
            <a:off x="8017267" y="3101522"/>
            <a:ext cx="1472242" cy="713122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 IMA makes recommendation and completes ill health certificate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0D0D4D9-725A-43ED-BB3E-57A5982468EE}"/>
              </a:ext>
            </a:extLst>
          </p:cNvPr>
          <p:cNvSpPr/>
          <p:nvPr/>
        </p:nvSpPr>
        <p:spPr>
          <a:xfrm>
            <a:off x="6278302" y="3048513"/>
            <a:ext cx="1236453" cy="745411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IMA advises Pension Team </a:t>
            </a:r>
            <a:r>
              <a:rPr lang="en-GB" sz="1100"/>
              <a:t>that certificate </a:t>
            </a:r>
            <a:r>
              <a:rPr lang="en-GB" sz="1100" dirty="0"/>
              <a:t>complete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31B8D527-9B5D-4771-8EF6-93DC9F82BF75}"/>
              </a:ext>
            </a:extLst>
          </p:cNvPr>
          <p:cNvSpPr/>
          <p:nvPr/>
        </p:nvSpPr>
        <p:spPr>
          <a:xfrm>
            <a:off x="5977207" y="891240"/>
            <a:ext cx="1777890" cy="3919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Liaise with Dept manager re referral </a:t>
            </a:r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129A649C-4337-4E8F-9114-F5DFE73E21AB}"/>
              </a:ext>
            </a:extLst>
          </p:cNvPr>
          <p:cNvSpPr/>
          <p:nvPr/>
        </p:nvSpPr>
        <p:spPr>
          <a:xfrm>
            <a:off x="6764256" y="4825900"/>
            <a:ext cx="264543" cy="3250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F8130F86-5A31-4A4A-925E-BDADE0993697}"/>
              </a:ext>
            </a:extLst>
          </p:cNvPr>
          <p:cNvSpPr/>
          <p:nvPr/>
        </p:nvSpPr>
        <p:spPr>
          <a:xfrm>
            <a:off x="3765751" y="2550411"/>
            <a:ext cx="222655" cy="1895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2B8F0A1F-F8BE-4F23-8901-0CA1B4BED52A}"/>
              </a:ext>
            </a:extLst>
          </p:cNvPr>
          <p:cNvSpPr/>
          <p:nvPr/>
        </p:nvSpPr>
        <p:spPr>
          <a:xfrm>
            <a:off x="5637724" y="2520294"/>
            <a:ext cx="247232" cy="224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99FF414A-A1D2-4F27-819E-0C983CDC7A10}"/>
              </a:ext>
            </a:extLst>
          </p:cNvPr>
          <p:cNvSpPr/>
          <p:nvPr/>
        </p:nvSpPr>
        <p:spPr>
          <a:xfrm>
            <a:off x="7883292" y="2504331"/>
            <a:ext cx="191557" cy="2356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2B20B55B-8FB3-4FC3-83B8-2230B6116A1C}"/>
              </a:ext>
            </a:extLst>
          </p:cNvPr>
          <p:cNvSpPr/>
          <p:nvPr/>
        </p:nvSpPr>
        <p:spPr>
          <a:xfrm>
            <a:off x="9575282" y="2513388"/>
            <a:ext cx="290959" cy="2195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86C92845-2670-4038-A376-8BB869D17549}"/>
              </a:ext>
            </a:extLst>
          </p:cNvPr>
          <p:cNvSpPr/>
          <p:nvPr/>
        </p:nvSpPr>
        <p:spPr>
          <a:xfrm>
            <a:off x="6774687" y="3837005"/>
            <a:ext cx="243679" cy="273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row: Left 31">
            <a:extLst>
              <a:ext uri="{FF2B5EF4-FFF2-40B4-BE49-F238E27FC236}">
                <a16:creationId xmlns:a16="http://schemas.microsoft.com/office/drawing/2014/main" id="{1AFAA6FB-1C9E-41B5-A5E4-364627AB1E26}"/>
              </a:ext>
            </a:extLst>
          </p:cNvPr>
          <p:cNvSpPr/>
          <p:nvPr/>
        </p:nvSpPr>
        <p:spPr>
          <a:xfrm>
            <a:off x="9596033" y="3359108"/>
            <a:ext cx="275861" cy="19794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row: Left 32">
            <a:extLst>
              <a:ext uri="{FF2B5EF4-FFF2-40B4-BE49-F238E27FC236}">
                <a16:creationId xmlns:a16="http://schemas.microsoft.com/office/drawing/2014/main" id="{DBA7C699-64E8-4F50-83BA-943332F64733}"/>
              </a:ext>
            </a:extLst>
          </p:cNvPr>
          <p:cNvSpPr/>
          <p:nvPr/>
        </p:nvSpPr>
        <p:spPr>
          <a:xfrm>
            <a:off x="7597103" y="3331721"/>
            <a:ext cx="337816" cy="2253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975D048C-91DC-45EE-BE3E-19BBAEF3CB09}"/>
              </a:ext>
            </a:extLst>
          </p:cNvPr>
          <p:cNvSpPr/>
          <p:nvPr/>
        </p:nvSpPr>
        <p:spPr>
          <a:xfrm>
            <a:off x="6700872" y="1399796"/>
            <a:ext cx="282985" cy="1468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row: Left 34">
            <a:extLst>
              <a:ext uri="{FF2B5EF4-FFF2-40B4-BE49-F238E27FC236}">
                <a16:creationId xmlns:a16="http://schemas.microsoft.com/office/drawing/2014/main" id="{A1AE4CDD-9DE3-460B-AFAC-6CFB2D9D7F23}"/>
              </a:ext>
            </a:extLst>
          </p:cNvPr>
          <p:cNvSpPr/>
          <p:nvPr/>
        </p:nvSpPr>
        <p:spPr>
          <a:xfrm>
            <a:off x="4041865" y="1665830"/>
            <a:ext cx="1615275" cy="28280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4513CA91-A88C-48F9-AB49-D5CB69B25D73}"/>
              </a:ext>
            </a:extLst>
          </p:cNvPr>
          <p:cNvSpPr/>
          <p:nvPr/>
        </p:nvSpPr>
        <p:spPr>
          <a:xfrm>
            <a:off x="3011607" y="2140927"/>
            <a:ext cx="231923" cy="182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E86DD3A6-E7A4-496F-BBE4-BBBC7270AED5}"/>
              </a:ext>
            </a:extLst>
          </p:cNvPr>
          <p:cNvSpPr/>
          <p:nvPr/>
        </p:nvSpPr>
        <p:spPr>
          <a:xfrm>
            <a:off x="7980728" y="5607631"/>
            <a:ext cx="328447" cy="2394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BCE16506-E4F2-45DA-9A61-7761C0B8C3A3}"/>
              </a:ext>
            </a:extLst>
          </p:cNvPr>
          <p:cNvSpPr/>
          <p:nvPr/>
        </p:nvSpPr>
        <p:spPr>
          <a:xfrm>
            <a:off x="8433441" y="5193106"/>
            <a:ext cx="1742537" cy="107240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Ensure if member meets criteria that pension is processed efficiently</a:t>
            </a:r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61AEEDEF-6B4C-4145-841F-E070C06A4A4C}"/>
              </a:ext>
            </a:extLst>
          </p:cNvPr>
          <p:cNvSpPr/>
          <p:nvPr/>
        </p:nvSpPr>
        <p:spPr>
          <a:xfrm>
            <a:off x="10663556" y="2896010"/>
            <a:ext cx="256210" cy="1732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84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CF7E2048762540BCEFF4DB775367E3" ma:contentTypeVersion="11" ma:contentTypeDescription="Create a new document." ma:contentTypeScope="" ma:versionID="0cac47e2e41fc9fd8f473a303d936bf9">
  <xsd:schema xmlns:xsd="http://www.w3.org/2001/XMLSchema" xmlns:xs="http://www.w3.org/2001/XMLSchema" xmlns:p="http://schemas.microsoft.com/office/2006/metadata/properties" xmlns:ns3="adef26ab-a137-4575-b503-b52e8a9003be" xmlns:ns4="75da6ac0-c022-44fa-8cfc-13d5c58626eb" targetNamespace="http://schemas.microsoft.com/office/2006/metadata/properties" ma:root="true" ma:fieldsID="ab19e4e1a576b88f9fa1465ade0ec1a3" ns3:_="" ns4:_="">
    <xsd:import namespace="adef26ab-a137-4575-b503-b52e8a9003be"/>
    <xsd:import namespace="75da6ac0-c022-44fa-8cfc-13d5c58626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ef26ab-a137-4575-b503-b52e8a9003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a6ac0-c022-44fa-8cfc-13d5c58626e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4D9EEEB-C6F2-4F21-A974-0460A7FA44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D14656-7824-4D8A-97D6-20755791C0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ef26ab-a137-4575-b503-b52e8a9003be"/>
    <ds:schemaRef ds:uri="75da6ac0-c022-44fa-8cfc-13d5c58626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742FDA-73E1-4D80-AF07-1C91F9224828}">
  <ds:schemaRefs>
    <ds:schemaRef ds:uri="75da6ac0-c022-44fa-8cfc-13d5c58626eb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adef26ab-a137-4575-b503-b52e8a9003b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189</Words>
  <Application>Microsoft Office PowerPoint</Application>
  <PresentationFormat>Widescreen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COWPF ill health retirement process - Active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COWPF ill health retirement process - Active</dc:title>
  <dc:creator>Dennis, Eleanor: WCC</dc:creator>
  <cp:lastModifiedBy>Dennis, Eleanor: WCC</cp:lastModifiedBy>
  <cp:revision>6</cp:revision>
  <dcterms:created xsi:type="dcterms:W3CDTF">2020-01-20T17:51:56Z</dcterms:created>
  <dcterms:modified xsi:type="dcterms:W3CDTF">2020-04-30T15:40:04Z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0x010100F8CF7E2048762540BCEFF4DB775367E3</vt:lpwstr>
  </property>
</Properties>
</file>